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8" r:id="rId3"/>
    <p:sldId id="274" r:id="rId4"/>
    <p:sldId id="257" r:id="rId5"/>
    <p:sldId id="258" r:id="rId6"/>
    <p:sldId id="259" r:id="rId7"/>
    <p:sldId id="260" r:id="rId8"/>
    <p:sldId id="262" r:id="rId9"/>
    <p:sldId id="286" r:id="rId10"/>
    <p:sldId id="270" r:id="rId11"/>
    <p:sldId id="263" r:id="rId12"/>
    <p:sldId id="287" r:id="rId13"/>
    <p:sldId id="288" r:id="rId14"/>
    <p:sldId id="290" r:id="rId15"/>
    <p:sldId id="268" r:id="rId16"/>
    <p:sldId id="267" r:id="rId17"/>
    <p:sldId id="273" r:id="rId18"/>
    <p:sldId id="271" r:id="rId1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00"/>
    <a:srgbClr val="33CC33"/>
    <a:srgbClr val="FF9900"/>
    <a:srgbClr val="0033CC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93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7523AE0F-E255-4FA8-9477-FB4C3F6A1D5E}" type="datetimeFigureOut">
              <a:rPr lang="en-US"/>
              <a:pPr>
                <a:defRPr/>
              </a:pPr>
              <a:t>4/23/2014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itchFamily="18" charset="0"/>
              </a:defRPr>
            </a:lvl1pPr>
          </a:lstStyle>
          <a:p>
            <a:fld id="{F90B52BB-AAB2-4393-953C-7DC979941852}" type="slidenum">
              <a:rPr lang="ar-SA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962AFE-FC4F-481A-B145-50B06094B35A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00099-2E86-4A9C-BE46-C2DF8C5F9882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B0674-19A3-4FE3-80AB-4556870224E2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EB0183-C077-4A50-BA0D-625EE41B38F5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D83342-CBC5-4EFF-899F-97E83E0410C9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99BCA-FC69-4751-B6DA-B3D6C33FCA21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F8164B-1CAB-4042-872F-9E1E76252008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31419-7B73-4E48-95EB-B98B0299F4E2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C1192D-230A-412C-9DBE-0EE647391B29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E87E50-44F9-4532-8132-52A1450053DF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5C9DB-157A-45FC-9E3F-B9A0AD5C5D66}" type="slidenum">
              <a:rPr lang="ar-SA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 advTm="6000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 New Roman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Times New Roman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Times New Roman" pitchFamily="18" charset="0"/>
              </a:defRPr>
            </a:lvl1pPr>
          </a:lstStyle>
          <a:p>
            <a:fld id="{A5FFD2D3-4F58-4407-ADCE-555AC0931D54}" type="slidenum">
              <a:rPr lang="ar-SA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6000">
    <p:pull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earth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715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3348038" y="2643188"/>
            <a:ext cx="2460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3600" b="1">
                <a:solidFill>
                  <a:schemeClr val="hlink"/>
                </a:solidFill>
                <a:cs typeface="Times New Roman" pitchFamily="18" charset="0"/>
              </a:rPr>
              <a:t>آرام ولي مصمم</a:t>
            </a:r>
            <a:endParaRPr lang="nl-NL" sz="3600" b="1">
              <a:solidFill>
                <a:schemeClr val="hlink"/>
              </a:solidFill>
              <a:cs typeface="Times New Roman" pitchFamily="18" charset="0"/>
            </a:endParaRPr>
          </a:p>
        </p:txBody>
      </p:sp>
      <p:pic>
        <p:nvPicPr>
          <p:cNvPr id="2052" name="Picture 8" descr="earth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3048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875" y="-242888"/>
            <a:ext cx="9937750" cy="84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vfgq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042988" y="825500"/>
            <a:ext cx="69135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دو قطره آب اگر كنار هم قرار بگيرند چه مي كنند؟</a:t>
            </a:r>
            <a:endParaRPr lang="en-US" sz="3200" b="1">
              <a:solidFill>
                <a:srgbClr val="FF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ca6744d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755650" y="260350"/>
            <a:ext cx="75612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جواب: آنها تصوير قطره ديگر را در خود ديده وبه هم مي پيوندند و يك قطره بزرگتر تشكيل مي دهند.</a:t>
            </a:r>
            <a:endParaRPr lang="en-US" sz="3200" b="1">
              <a:solidFill>
                <a:srgbClr val="FF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971550" y="476250"/>
            <a:ext cx="7129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3600" b="1">
                <a:solidFill>
                  <a:schemeClr val="bg1"/>
                </a:solidFill>
                <a:cs typeface="Times New Roman" pitchFamily="18" charset="0"/>
              </a:rPr>
              <a:t>اگر چند سنگ به هم نزديك شوند چه مي شود.؟</a:t>
            </a:r>
            <a:endParaRPr lang="en-US" sz="3600" b="1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6150" name="Picture 6" descr="1180ub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5988" y="1412875"/>
            <a:ext cx="4762500" cy="4124325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187450" y="825500"/>
            <a:ext cx="66246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آنها هيچ گاه با هم يكي نمي شوند.</a:t>
            </a:r>
            <a:endParaRPr lang="en-US" sz="3200" b="1">
              <a:solidFill>
                <a:srgbClr val="FF9900"/>
              </a:solidFill>
              <a:cs typeface="Times New Roman" pitchFamily="18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258888" y="5157788"/>
            <a:ext cx="66246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شايد تصوير سنگ ديگر را تا حدودي در خود ببينند!</a:t>
            </a:r>
            <a:endParaRPr lang="en-US" sz="3200" b="1">
              <a:solidFill>
                <a:srgbClr val="FF9900"/>
              </a:solidFill>
              <a:cs typeface="Times New Roman" pitchFamily="18" charset="0"/>
            </a:endParaRPr>
          </a:p>
        </p:txBody>
      </p:sp>
      <p:pic>
        <p:nvPicPr>
          <p:cNvPr id="7175" name="Picture 7" descr="1180tp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1890713"/>
            <a:ext cx="4762500" cy="3076575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403350" y="2636838"/>
            <a:ext cx="6624638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هر چه سخت تر و قالبي تر باشيد فهم ديگران برايتان مشكلتر و در نتيجه احتمال بزرگتر شدنتان نيز كاهش مي يابد.</a:t>
            </a:r>
            <a:endParaRPr lang="en-US" sz="3200" b="1">
              <a:solidFill>
                <a:srgbClr val="FF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 descr="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</p:spPr>
      </p:pic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395288" y="1052513"/>
            <a:ext cx="84248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3600" b="1">
                <a:solidFill>
                  <a:srgbClr val="FFFF00"/>
                </a:solidFill>
                <a:cs typeface="Times New Roman" pitchFamily="18" charset="0"/>
              </a:rPr>
              <a:t>مهارتهائي كه شما را در جهت آرامش، بزرگوار تر و اجتماعي تر شدن كمك خواهد كرد را به ياد داشته باشيد</a:t>
            </a:r>
            <a:endParaRPr lang="en-US" sz="3600" b="1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5" descr="10_G_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1588"/>
            <a:ext cx="9142412" cy="6856412"/>
          </a:xfrm>
          <a:prstGeom prst="rect">
            <a:avLst/>
          </a:prstGeom>
          <a:noFill/>
        </p:spPr>
      </p:pic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619250" y="4652963"/>
            <a:ext cx="1181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a-IR" sz="3600" b="1">
                <a:solidFill>
                  <a:srgbClr val="FFFF00"/>
                </a:solidFill>
                <a:cs typeface="Times New Roman" pitchFamily="18" charset="0"/>
              </a:rPr>
              <a:t>پشتكار</a:t>
            </a:r>
            <a:endParaRPr lang="en-US" sz="3600" b="1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6443663" y="4587875"/>
            <a:ext cx="927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a-IR" sz="3600" b="1">
                <a:solidFill>
                  <a:srgbClr val="FFFF00"/>
                </a:solidFill>
                <a:cs typeface="Times New Roman" pitchFamily="18" charset="0"/>
              </a:rPr>
              <a:t>مدارا</a:t>
            </a:r>
            <a:endParaRPr lang="en-US" sz="3600" b="1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1547813" y="1412875"/>
            <a:ext cx="1236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a-IR" sz="3600" b="1">
                <a:solidFill>
                  <a:srgbClr val="FFFF00"/>
                </a:solidFill>
                <a:cs typeface="Times New Roman" pitchFamily="18" charset="0"/>
              </a:rPr>
              <a:t>بخشش</a:t>
            </a:r>
            <a:endParaRPr lang="en-US" sz="3600" b="1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44042" name="Rectangle 10"/>
          <p:cNvSpPr>
            <a:spLocks noChangeArrowheads="1"/>
          </p:cNvSpPr>
          <p:nvPr/>
        </p:nvSpPr>
        <p:spPr bwMode="auto">
          <a:xfrm>
            <a:off x="6588125" y="1268413"/>
            <a:ext cx="960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a-IR" sz="3600" b="1">
                <a:solidFill>
                  <a:srgbClr val="FFFF00"/>
                </a:solidFill>
                <a:cs typeface="Times New Roman" pitchFamily="18" charset="0"/>
              </a:rPr>
              <a:t>نرمي</a:t>
            </a:r>
            <a:endParaRPr lang="en-US" sz="3600" b="1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40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404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1"/>
      <p:bldP spid="44039" grpId="0" build="allAtOnce"/>
      <p:bldP spid="44041" grpId="0"/>
      <p:bldP spid="4404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1 (3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50" y="620713"/>
            <a:ext cx="7620000" cy="5829300"/>
          </a:xfrm>
          <a:prstGeom prst="rect">
            <a:avLst/>
          </a:prstGeom>
          <a:noFill/>
        </p:spPr>
      </p:pic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331913" y="981075"/>
            <a:ext cx="64087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a-IR" sz="3600" b="1">
                <a:cs typeface="Times New Roman" pitchFamily="18" charset="0"/>
              </a:rPr>
              <a:t>حال چه چيزي سخت تر و  مقاوم تر است.</a:t>
            </a:r>
          </a:p>
          <a:p>
            <a:pPr algn="ctr"/>
            <a:r>
              <a:rPr lang="fa-IR" sz="3600" b="1">
                <a:cs typeface="Times New Roman" pitchFamily="18" charset="0"/>
              </a:rPr>
              <a:t>آب يا سنگ!؟</a:t>
            </a:r>
            <a:endParaRPr lang="en-US" sz="3600" b="1"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07950" y="1949450"/>
            <a:ext cx="8964613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r" rtl="1">
              <a:spcBef>
                <a:spcPct val="50000"/>
              </a:spcBef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اگر سنگي از كوه سرازير شود و به مانعي برخورد كند چه مي كند؟</a:t>
            </a:r>
          </a:p>
          <a:p>
            <a:pPr marL="457200" indent="-457200" algn="r" rtl="1">
              <a:spcBef>
                <a:spcPct val="50000"/>
              </a:spcBef>
              <a:buFontTx/>
              <a:buAutoNum type="arabicPeriod"/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اگر مانع كوچك باشد از روي آن عبور مي كند.</a:t>
            </a:r>
          </a:p>
          <a:p>
            <a:pPr marL="457200" indent="-457200" algn="r" rtl="1">
              <a:spcBef>
                <a:spcPct val="50000"/>
              </a:spcBef>
              <a:buFontTx/>
              <a:buAutoNum type="arabicPeriod"/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اگر متوسط باشد آن ر ا در هم مي شكند.</a:t>
            </a:r>
          </a:p>
          <a:p>
            <a:pPr marL="457200" indent="-457200" algn="r" rtl="1">
              <a:spcBef>
                <a:spcPct val="50000"/>
              </a:spcBef>
              <a:buFontTx/>
              <a:buAutoNum type="arabicPeriod"/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اگر بزرگ تر باشد پشت آن مي ايستد تا تقدير بعدي چه باشد.</a:t>
            </a:r>
            <a:endParaRPr lang="en-US" sz="3200" b="1">
              <a:solidFill>
                <a:srgbClr val="FF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1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390650" y="5872163"/>
            <a:ext cx="6494463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fa-IR" sz="3600" b="1">
                <a:cs typeface="Times New Roman" pitchFamily="18" charset="0"/>
              </a:rPr>
              <a:t>ابتدا سعي مي كند مانع را با خود همراه كند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2771775" y="3003550"/>
            <a:ext cx="3230563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1">
              <a:spcBef>
                <a:spcPct val="50000"/>
              </a:spcBef>
            </a:pPr>
            <a:r>
              <a:rPr lang="fa-IR" sz="4000" b="1">
                <a:cs typeface="Times New Roman" pitchFamily="18" charset="0"/>
              </a:rPr>
              <a:t>اما آب چه مي كند:</a:t>
            </a: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nimBg="1"/>
      <p:bldP spid="450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th_drops_animation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2871788"/>
            <a:ext cx="3457575" cy="2528887"/>
          </a:xfrm>
          <a:prstGeom prst="rect">
            <a:avLst/>
          </a:prstGeom>
          <a:noFill/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116013" y="981075"/>
            <a:ext cx="69119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a-IR" sz="3600" b="1">
                <a:solidFill>
                  <a:srgbClr val="FF9900"/>
                </a:solidFill>
                <a:cs typeface="Times New Roman" pitchFamily="18" charset="0"/>
              </a:rPr>
              <a:t>اگر نتوانست </a:t>
            </a:r>
          </a:p>
          <a:p>
            <a:pPr algn="ctr"/>
            <a:r>
              <a:rPr lang="fa-IR" sz="3600" b="1">
                <a:solidFill>
                  <a:srgbClr val="FF9900"/>
                </a:solidFill>
                <a:cs typeface="Times New Roman" pitchFamily="18" charset="0"/>
              </a:rPr>
              <a:t>آنگاه بدون دردسر به دنبال فرار از كوچكترين روزنه مي گردد</a:t>
            </a: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3539720-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3" y="26988"/>
            <a:ext cx="9144000" cy="6858000"/>
          </a:xfrm>
          <a:prstGeom prst="rect">
            <a:avLst/>
          </a:prstGeom>
          <a:noFill/>
        </p:spPr>
      </p:pic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468313" y="0"/>
            <a:ext cx="8064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a-IR" sz="3600" b="1">
                <a:solidFill>
                  <a:srgbClr val="FF9900"/>
                </a:solidFill>
                <a:cs typeface="Times New Roman" pitchFamily="18" charset="0"/>
              </a:rPr>
              <a:t>و اگر نتوانست </a:t>
            </a:r>
            <a:endParaRPr lang="en-US" sz="3600"/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539750" y="620713"/>
            <a:ext cx="80645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a-IR" sz="3600" b="1">
                <a:solidFill>
                  <a:schemeClr val="bg1"/>
                </a:solidFill>
                <a:cs typeface="Times New Roman" pitchFamily="18" charset="0"/>
              </a:rPr>
              <a:t>صبر مي كند تا به اندازه كافي قوي شود آنگاه يا از روي مانع عبور مي كند و يا مانع را در هم مي شكند</a:t>
            </a:r>
            <a:r>
              <a:rPr lang="fa-IR" sz="3600"/>
              <a:t> </a:t>
            </a:r>
            <a:endParaRPr lang="en-US" sz="3600"/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a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900113" y="404813"/>
            <a:ext cx="7343775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آب در عين نرمي و لطافت در مقايسه با سنگ به مراتب سر سخت تر و در رسيدن به هدف خود لجوجتر و مصمم تر است. </a:t>
            </a:r>
            <a:endParaRPr lang="en-US" sz="3200" b="1">
              <a:solidFill>
                <a:srgbClr val="FF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1127034390-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900113" y="2290763"/>
            <a:ext cx="73437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4000" b="1">
                <a:solidFill>
                  <a:srgbClr val="FF9900"/>
                </a:solidFill>
                <a:cs typeface="B Nazanin" pitchFamily="2" charset="-78"/>
              </a:rPr>
              <a:t>سنگ، پشت اولين مانع جدي مي ايستد ولي آب راه خود را به سمت دريا مي يابد</a:t>
            </a:r>
            <a:endParaRPr lang="en-US" sz="4000" b="1">
              <a:solidFill>
                <a:srgbClr val="FF9900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4963866-m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00113" y="549275"/>
            <a:ext cx="73437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 b="1">
                <a:solidFill>
                  <a:srgbClr val="FF9900"/>
                </a:solidFill>
                <a:cs typeface="B Nazanin" pitchFamily="2" charset="-78"/>
              </a:rPr>
              <a:t>در زندگي بايد معناي واقعي سرسختي و استواري و مصمم بودن را در دل نرمي و گذشت جست وجو كرد. </a:t>
            </a:r>
            <a:endParaRPr lang="en-US" sz="3200" b="1">
              <a:solidFill>
                <a:srgbClr val="FF9900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949700" y="542925"/>
            <a:ext cx="508635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گاهي لازم است كوتاه بيائي</a:t>
            </a:r>
          </a:p>
          <a:p>
            <a:pPr algn="r"/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گاهي نگاهت را به سمت ديگري بدوز</a:t>
            </a:r>
          </a:p>
          <a:p>
            <a:pPr algn="r"/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صبور بايد بود</a:t>
            </a:r>
          </a:p>
          <a:p>
            <a:pPr algn="r"/>
            <a:r>
              <a:rPr lang="fa-IR" sz="3200" b="1">
                <a:solidFill>
                  <a:srgbClr val="FF9900"/>
                </a:solidFill>
                <a:cs typeface="Times New Roman" pitchFamily="18" charset="0"/>
              </a:rPr>
              <a:t>اما هميشه مصمم </a:t>
            </a:r>
            <a:endParaRPr lang="en-US" sz="3200" b="1">
              <a:solidFill>
                <a:srgbClr val="FF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med" advTm="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theme/theme1.xml><?xml version="1.0" encoding="utf-8"?>
<a:theme xmlns:a="http://schemas.openxmlformats.org/drawingml/2006/main" name="Varsayılan Tasarım">
  <a:themeElements>
    <a:clrScheme name="Varsayılan Tasarı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arsayılan Tasarı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323</Words>
  <Application>Microsoft Office PowerPoint</Application>
  <PresentationFormat>On-screen Show (4:3)</PresentationFormat>
  <Paragraphs>31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Varsayılan Tasarım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cem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life</dc:title>
  <dc:creator>raghataghi</dc:creator>
  <cp:lastModifiedBy>MRT</cp:lastModifiedBy>
  <cp:revision>18</cp:revision>
  <dcterms:created xsi:type="dcterms:W3CDTF">2005-04-12T20:37:18Z</dcterms:created>
  <dcterms:modified xsi:type="dcterms:W3CDTF">2014-04-23T10:52:47Z</dcterms:modified>
</cp:coreProperties>
</file>